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80"/>
  </p:notesMasterIdLst>
  <p:handoutMasterIdLst>
    <p:handoutMasterId r:id="rId81"/>
  </p:handoutMasterIdLst>
  <p:sldIdLst>
    <p:sldId id="707" r:id="rId2"/>
    <p:sldId id="619" r:id="rId3"/>
    <p:sldId id="630" r:id="rId4"/>
    <p:sldId id="714" r:id="rId5"/>
    <p:sldId id="718" r:id="rId6"/>
    <p:sldId id="719" r:id="rId7"/>
    <p:sldId id="786" r:id="rId8"/>
    <p:sldId id="787" r:id="rId9"/>
    <p:sldId id="788" r:id="rId10"/>
    <p:sldId id="789" r:id="rId11"/>
    <p:sldId id="790" r:id="rId12"/>
    <p:sldId id="791" r:id="rId13"/>
    <p:sldId id="792" r:id="rId14"/>
    <p:sldId id="793" r:id="rId15"/>
    <p:sldId id="794" r:id="rId16"/>
    <p:sldId id="795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715" r:id="rId25"/>
    <p:sldId id="803" r:id="rId26"/>
    <p:sldId id="804" r:id="rId27"/>
    <p:sldId id="805" r:id="rId28"/>
    <p:sldId id="806" r:id="rId29"/>
    <p:sldId id="808" r:id="rId30"/>
    <p:sldId id="807" r:id="rId31"/>
    <p:sldId id="809" r:id="rId32"/>
    <p:sldId id="810" r:id="rId33"/>
    <p:sldId id="811" r:id="rId34"/>
    <p:sldId id="812" r:id="rId35"/>
    <p:sldId id="813" r:id="rId36"/>
    <p:sldId id="716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4" r:id="rId46"/>
    <p:sldId id="823" r:id="rId47"/>
    <p:sldId id="825" r:id="rId48"/>
    <p:sldId id="826" r:id="rId49"/>
    <p:sldId id="827" r:id="rId50"/>
    <p:sldId id="828" r:id="rId51"/>
    <p:sldId id="829" r:id="rId52"/>
    <p:sldId id="830" r:id="rId53"/>
    <p:sldId id="831" r:id="rId54"/>
    <p:sldId id="832" r:id="rId55"/>
    <p:sldId id="833" r:id="rId56"/>
    <p:sldId id="834" r:id="rId57"/>
    <p:sldId id="835" r:id="rId58"/>
    <p:sldId id="838" r:id="rId59"/>
    <p:sldId id="837" r:id="rId60"/>
    <p:sldId id="839" r:id="rId61"/>
    <p:sldId id="840" r:id="rId62"/>
    <p:sldId id="841" r:id="rId63"/>
    <p:sldId id="842" r:id="rId64"/>
    <p:sldId id="843" r:id="rId65"/>
    <p:sldId id="844" r:id="rId66"/>
    <p:sldId id="845" r:id="rId67"/>
    <p:sldId id="846" r:id="rId68"/>
    <p:sldId id="847" r:id="rId69"/>
    <p:sldId id="848" r:id="rId70"/>
    <p:sldId id="849" r:id="rId71"/>
    <p:sldId id="850" r:id="rId72"/>
    <p:sldId id="851" r:id="rId73"/>
    <p:sldId id="717" r:id="rId74"/>
    <p:sldId id="852" r:id="rId75"/>
    <p:sldId id="853" r:id="rId76"/>
    <p:sldId id="854" r:id="rId77"/>
    <p:sldId id="855" r:id="rId78"/>
    <p:sldId id="706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941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558" y="-96"/>
      </p:cViewPr>
      <p:guideLst>
        <p:guide orient="horz" pos="2222"/>
        <p:guide pos="2882"/>
        <p:guide pos="2880"/>
      </p:guideLst>
    </p:cSldViewPr>
  </p:slideViewPr>
  <p:outlineViewPr>
    <p:cViewPr>
      <p:scale>
        <a:sx n="33" d="100"/>
        <a:sy n="33" d="100"/>
      </p:scale>
      <p:origin x="0" y="7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xmlns="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725487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1969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78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4726" y="5643154"/>
            <a:ext cx="8634548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02.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처음 만드는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애플리케이션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en-US" altLang="ko-KR" dirty="0"/>
              <a:t>(6) 2</a:t>
            </a:r>
            <a:r>
              <a:rPr lang="ko-KR" altLang="en-US" dirty="0"/>
              <a:t>개 항목이 내부적으로 추가되어 있음</a:t>
            </a:r>
            <a:r>
              <a:rPr lang="en-US" altLang="ko-KR" dirty="0"/>
              <a:t>(</a:t>
            </a:r>
            <a:r>
              <a:rPr lang="ko-KR" altLang="en-US" dirty="0"/>
              <a:t>설정 중에는 생략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Activity Name – </a:t>
            </a:r>
            <a:r>
              <a:rPr lang="ko-KR" altLang="en-US" dirty="0"/>
              <a:t>기본 소스인 </a:t>
            </a:r>
            <a:r>
              <a:rPr lang="en-US" altLang="ko-KR" dirty="0"/>
              <a:t>Java </a:t>
            </a:r>
            <a:r>
              <a:rPr lang="ko-KR" altLang="en-US" dirty="0"/>
              <a:t>파일 이름으로 지정</a:t>
            </a:r>
          </a:p>
          <a:p>
            <a:pPr lvl="2"/>
            <a:r>
              <a:rPr lang="en-US" altLang="ko-KR" dirty="0"/>
              <a:t>Layout Name – </a:t>
            </a:r>
            <a:r>
              <a:rPr lang="ko-KR" altLang="en-US" dirty="0"/>
              <a:t>기본 화면인 </a:t>
            </a:r>
            <a:r>
              <a:rPr lang="en-US" altLang="ko-KR" dirty="0"/>
              <a:t>XML </a:t>
            </a:r>
            <a:r>
              <a:rPr lang="ko-KR" altLang="en-US" dirty="0"/>
              <a:t>파일 이름으로 지정 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Android </a:t>
            </a:r>
            <a:r>
              <a:rPr lang="ko-KR" altLang="en-US" dirty="0" err="1"/>
              <a:t>버전별</a:t>
            </a:r>
            <a:r>
              <a:rPr lang="ko-KR" altLang="en-US" dirty="0"/>
              <a:t> 누적 점유율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5349" y="3790449"/>
            <a:ext cx="4413302" cy="2875246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558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생성 화면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091" y="2478782"/>
            <a:ext cx="5553818" cy="4209648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799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화면 디자인 및 편집</a:t>
            </a:r>
            <a:endParaRPr lang="en-US" altLang="ko-KR" sz="1600" dirty="0" smtClean="0"/>
          </a:p>
          <a:p>
            <a:pPr lvl="1"/>
            <a:r>
              <a:rPr lang="en-US" altLang="ko-KR" dirty="0"/>
              <a:t>(8) </a:t>
            </a:r>
            <a:r>
              <a:rPr lang="ko-KR" altLang="en-US" dirty="0"/>
              <a:t>가상 </a:t>
            </a:r>
            <a:r>
              <a:rPr lang="en-US" altLang="ko-KR" dirty="0"/>
              <a:t>AVD</a:t>
            </a:r>
            <a:r>
              <a:rPr lang="ko-KR" altLang="en-US" dirty="0"/>
              <a:t>와 화면을 동일하게 설정하기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Pixel’ </a:t>
            </a:r>
            <a:r>
              <a:rPr lang="ko-KR" altLang="en-US" dirty="0"/>
              <a:t>클릭 </a:t>
            </a:r>
            <a:r>
              <a:rPr lang="en-US" altLang="ko-KR" dirty="0"/>
              <a:t>– ‘AVD: </a:t>
            </a:r>
            <a:r>
              <a:rPr lang="en-US" altLang="ko-KR" dirty="0" smtClean="0"/>
              <a:t>R_Pixel_2</a:t>
            </a:r>
            <a:r>
              <a:rPr lang="en-US" altLang="ko-KR" dirty="0"/>
              <a:t>_’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생략 가능</a:t>
            </a:r>
            <a:r>
              <a:rPr lang="en-US" altLang="ko-KR" dirty="0"/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7400" y="2828942"/>
            <a:ext cx="6109200" cy="3317730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221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</a:t>
            </a:r>
            <a:r>
              <a:rPr lang="ko-KR" altLang="en-US" sz="1600" dirty="0" smtClean="0"/>
              <a:t>편집</a:t>
            </a:r>
            <a:endParaRPr lang="en-US" altLang="ko-KR" dirty="0" smtClean="0"/>
          </a:p>
          <a:p>
            <a:pPr lvl="1"/>
            <a:r>
              <a:rPr lang="en-US" altLang="ko-KR" dirty="0"/>
              <a:t>(9) </a:t>
            </a:r>
            <a:r>
              <a:rPr lang="ko-KR" altLang="en-US" dirty="0" smtClean="0"/>
              <a:t>자동으로 생성되는 레이아웃은 </a:t>
            </a:r>
            <a:r>
              <a:rPr lang="en-US" altLang="ko-KR" dirty="0" err="1" smtClean="0"/>
              <a:t>ConstraintLayout</a:t>
            </a:r>
            <a:r>
              <a:rPr lang="ko-KR" altLang="en-US" dirty="0" smtClean="0"/>
              <a:t>임</a:t>
            </a:r>
            <a:endParaRPr lang="ko-KR" altLang="en-US" dirty="0"/>
          </a:p>
          <a:p>
            <a:pPr lvl="2"/>
            <a:r>
              <a:rPr lang="ko-KR" altLang="en-US" dirty="0" smtClean="0"/>
              <a:t>오른쪽 위의 </a:t>
            </a:r>
            <a:r>
              <a:rPr lang="en-US" altLang="ko-KR" dirty="0" smtClean="0"/>
              <a:t>[Code] </a:t>
            </a:r>
            <a:r>
              <a:rPr lang="ko-KR" altLang="en-US" dirty="0" smtClean="0"/>
              <a:t>탭을 클릭하여 확인하기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7400" y="2842855"/>
            <a:ext cx="6109200" cy="2837036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926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</a:t>
            </a:r>
            <a:r>
              <a:rPr lang="ko-KR" altLang="en-US" sz="1600" dirty="0" smtClean="0"/>
              <a:t>편집</a:t>
            </a:r>
            <a:endParaRPr lang="en-US" altLang="ko-KR" dirty="0" smtClean="0"/>
          </a:p>
          <a:p>
            <a:pPr lvl="1"/>
            <a:r>
              <a:rPr lang="en-US" altLang="ko-KR" dirty="0"/>
              <a:t>(10) </a:t>
            </a:r>
            <a:r>
              <a:rPr lang="ko-KR" altLang="en-US" dirty="0" smtClean="0"/>
              <a:t>다시 오른쪽 위의 </a:t>
            </a:r>
            <a:r>
              <a:rPr lang="en-US" altLang="ko-KR" dirty="0" smtClean="0"/>
              <a:t>[</a:t>
            </a:r>
            <a:r>
              <a:rPr lang="en-US" altLang="ko-KR" dirty="0"/>
              <a:t>Design] </a:t>
            </a:r>
            <a:r>
              <a:rPr lang="ko-KR" altLang="en-US" dirty="0"/>
              <a:t>탭 </a:t>
            </a:r>
            <a:r>
              <a:rPr lang="ko-KR" altLang="en-US" dirty="0" smtClean="0"/>
              <a:t>클릭하여 왼쪽 </a:t>
            </a:r>
            <a:r>
              <a:rPr lang="en-US" altLang="ko-KR" dirty="0"/>
              <a:t>[Widgets]</a:t>
            </a:r>
            <a:r>
              <a:rPr lang="ko-KR" altLang="en-US" dirty="0"/>
              <a:t>에서 몇 개를 오른쪽에 옮김</a:t>
            </a:r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선택한 후 </a:t>
            </a:r>
            <a:r>
              <a:rPr lang="en-US" altLang="ko-KR" dirty="0" smtClean="0"/>
              <a:t>[Infer Constraints] </a:t>
            </a:r>
            <a:r>
              <a:rPr lang="ko-KR" altLang="en-US" dirty="0" smtClean="0"/>
              <a:t>아이콘 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오른쪽 아래의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아이콘으로 화면 크기 조절 가능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8039" y="3035172"/>
            <a:ext cx="4687923" cy="3776095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9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</a:t>
            </a:r>
            <a:r>
              <a:rPr lang="ko-KR" altLang="en-US" sz="1600" dirty="0" smtClean="0"/>
              <a:t>편집</a:t>
            </a:r>
            <a:endParaRPr lang="en-US" altLang="ko-KR" dirty="0" smtClean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오른쪽 위의 </a:t>
            </a:r>
            <a:r>
              <a:rPr lang="en-US" altLang="ko-KR" dirty="0"/>
              <a:t>[Split]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클릭하면 화면에 </a:t>
            </a:r>
            <a:r>
              <a:rPr lang="en-US" altLang="ko-KR" dirty="0"/>
              <a:t>XML </a:t>
            </a:r>
            <a:r>
              <a:rPr lang="ko-KR" altLang="en-US" dirty="0"/>
              <a:t>코드와 </a:t>
            </a:r>
            <a:r>
              <a:rPr lang="ko-KR" altLang="en-US" dirty="0" err="1"/>
              <a:t>미리보기가</a:t>
            </a:r>
            <a:r>
              <a:rPr lang="ko-KR" altLang="en-US" dirty="0"/>
              <a:t> </a:t>
            </a:r>
            <a:r>
              <a:rPr lang="ko-KR" altLang="en-US" dirty="0" smtClean="0"/>
              <a:t>표시됨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추가된 </a:t>
            </a:r>
            <a:r>
              <a:rPr lang="ko-KR" altLang="en-US" dirty="0"/>
              <a:t>적당한 </a:t>
            </a:r>
            <a:r>
              <a:rPr lang="ko-KR" altLang="en-US" dirty="0" err="1"/>
              <a:t>위젯</a:t>
            </a:r>
            <a:r>
              <a:rPr lang="ko-KR" altLang="en-US" dirty="0"/>
              <a:t> 코드 하나 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실습에서는 </a:t>
            </a:r>
            <a:r>
              <a:rPr lang="en-US" altLang="ko-KR" dirty="0"/>
              <a:t>Button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5807" y="2794292"/>
            <a:ext cx="5672387" cy="3543716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91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</a:t>
            </a:r>
            <a:r>
              <a:rPr lang="ko-KR" altLang="en-US" sz="1600" dirty="0" smtClean="0"/>
              <a:t>편집</a:t>
            </a:r>
            <a:endParaRPr lang="en-US" altLang="ko-KR" sz="1600" dirty="0" smtClean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다시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2"/>
            <a:r>
              <a:rPr lang="ko-KR" altLang="en-US" dirty="0"/>
              <a:t>방금 삭제한 코드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가 화면에서도 삭제됨을 확인</a:t>
            </a:r>
          </a:p>
          <a:p>
            <a:pPr lvl="2"/>
            <a:r>
              <a:rPr lang="en-US" altLang="ko-KR" dirty="0"/>
              <a:t>[File]-[Save All] </a:t>
            </a:r>
            <a:r>
              <a:rPr lang="ko-KR" altLang="en-US" dirty="0" smtClean="0"/>
              <a:t>클릭하여</a:t>
            </a:r>
            <a:r>
              <a:rPr lang="en-US" altLang="ko-KR" dirty="0" smtClean="0"/>
              <a:t> </a:t>
            </a:r>
            <a:r>
              <a:rPr lang="ko-KR" altLang="en-US" dirty="0"/>
              <a:t>변경사항 저장 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0579" y="2974175"/>
            <a:ext cx="4742843" cy="3898088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48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3. Java </a:t>
            </a:r>
            <a:r>
              <a:rPr lang="ko-KR" altLang="en-US" sz="1600" dirty="0" smtClean="0"/>
              <a:t>코드 작성 및 수정</a:t>
            </a:r>
            <a:endParaRPr lang="en-US" altLang="ko-KR" sz="1600" dirty="0" smtClean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왼쪽 </a:t>
            </a:r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 smtClean="0"/>
              <a:t>더블클릭 혹은 </a:t>
            </a:r>
            <a:r>
              <a:rPr lang="ko-KR" altLang="en-US" dirty="0"/>
              <a:t>위쪽 </a:t>
            </a:r>
            <a:r>
              <a:rPr lang="en-US" altLang="ko-KR" dirty="0"/>
              <a:t>[MainActivity.java]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2580" y="2857494"/>
            <a:ext cx="5738840" cy="3434730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35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프로젝트 실행 및 결과 확인</a:t>
            </a:r>
            <a:endParaRPr lang="en-US" altLang="ko-KR" sz="1600" dirty="0" smtClean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5638" y="2807738"/>
            <a:ext cx="6312724" cy="2715595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78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프로젝트 실행 및 결과 확인</a:t>
            </a:r>
            <a:endParaRPr lang="en-US" altLang="ko-KR" sz="1600" dirty="0" smtClean="0"/>
          </a:p>
          <a:p>
            <a:pPr lvl="1"/>
            <a:r>
              <a:rPr lang="en-US" altLang="ko-KR" dirty="0"/>
              <a:t>(15) AVD</a:t>
            </a:r>
            <a:r>
              <a:rPr lang="ko-KR" altLang="en-US" dirty="0"/>
              <a:t>가 여러 개이거나 </a:t>
            </a:r>
            <a:r>
              <a:rPr lang="ko-KR" altLang="en-US" dirty="0" err="1"/>
              <a:t>스마트폰이</a:t>
            </a:r>
            <a:r>
              <a:rPr lang="ko-KR" altLang="en-US" dirty="0"/>
              <a:t> 연결된 경우</a:t>
            </a:r>
          </a:p>
          <a:p>
            <a:pPr lvl="2"/>
            <a:r>
              <a:rPr lang="ko-KR" altLang="en-US" dirty="0"/>
              <a:t>먼저 작동할 장치를 상단 중앙 </a:t>
            </a:r>
            <a:r>
              <a:rPr lang="ko-KR" altLang="en-US" dirty="0" err="1"/>
              <a:t>툴바에서</a:t>
            </a:r>
            <a:r>
              <a:rPr lang="ko-KR" altLang="en-US" dirty="0"/>
              <a:t> 선택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8552" y="2915777"/>
            <a:ext cx="5902395" cy="2987155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97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44824"/>
            <a:ext cx="7883327" cy="4104456"/>
          </a:xfrm>
        </p:spPr>
        <p:txBody>
          <a:bodyPr/>
          <a:lstStyle/>
          <a:p>
            <a:r>
              <a:rPr lang="ko-KR" altLang="en-US" sz="2400" dirty="0" err="1"/>
              <a:t>안드로이드</a:t>
            </a:r>
            <a:r>
              <a:rPr lang="ko-KR" altLang="en-US" sz="2400" dirty="0"/>
              <a:t> 애플리케이션의 기본적인 작성법을 익힌다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AVD</a:t>
            </a:r>
            <a:r>
              <a:rPr lang="ko-KR" altLang="en-US" sz="2400" dirty="0"/>
              <a:t>의 명칭을 파악한다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안드로이드</a:t>
            </a:r>
            <a:r>
              <a:rPr lang="ko-KR" altLang="en-US" sz="2400" dirty="0"/>
              <a:t> 프로젝트의 구성을 파악한다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실행 결과 화면 확인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0586" y="2326596"/>
            <a:ext cx="2282828" cy="43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62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(17) AVD</a:t>
            </a:r>
            <a:r>
              <a:rPr lang="ko-KR" altLang="en-US" dirty="0"/>
              <a:t>의 초기화면으로 돌아가기</a:t>
            </a:r>
          </a:p>
          <a:p>
            <a:pPr lvl="2"/>
            <a:r>
              <a:rPr lang="ko-KR" altLang="en-US" dirty="0"/>
              <a:t>오른쪽 </a:t>
            </a:r>
            <a:r>
              <a:rPr lang="ko-KR" altLang="en-US" dirty="0" err="1"/>
              <a:t>키패드의</a:t>
            </a:r>
            <a:r>
              <a:rPr lang="ko-KR" altLang="en-US" dirty="0"/>
              <a:t> 돌아가기 버튼 클릭</a:t>
            </a:r>
          </a:p>
          <a:p>
            <a:pPr lvl="2"/>
            <a:r>
              <a:rPr lang="en-US" altLang="ko-KR" dirty="0"/>
              <a:t>AVD </a:t>
            </a:r>
            <a:r>
              <a:rPr lang="ko-KR" altLang="en-US" dirty="0"/>
              <a:t>아래의 맨 왼쪽 버튼</a:t>
            </a:r>
            <a:r>
              <a:rPr lang="en-US" altLang="ko-KR" dirty="0"/>
              <a:t>(◀)</a:t>
            </a:r>
            <a:r>
              <a:rPr lang="ko-KR" altLang="en-US" dirty="0"/>
              <a:t>을 클릭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8547" y="1752156"/>
            <a:ext cx="1220873" cy="26827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80" y="4829601"/>
            <a:ext cx="5515841" cy="9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13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0673" y="1261973"/>
            <a:ext cx="6402655" cy="521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643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7013" y="1043005"/>
            <a:ext cx="5849974" cy="55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094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명칭과 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87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AVD</a:t>
            </a:r>
            <a:r>
              <a:rPr lang="ko-KR" altLang="en-US" dirty="0" smtClean="0"/>
              <a:t>의 명칭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AVD</a:t>
            </a:r>
            <a:r>
              <a:rPr lang="ko-KR" altLang="en-US" dirty="0" smtClean="0"/>
              <a:t>의 기본적인 명칭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5733" y="1747828"/>
            <a:ext cx="5032535" cy="49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739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AVD</a:t>
            </a:r>
            <a:r>
              <a:rPr lang="ko-KR" altLang="en-US" dirty="0" smtClean="0"/>
              <a:t>의 명칭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AVD</a:t>
            </a:r>
            <a:r>
              <a:rPr lang="ko-KR" altLang="en-US" dirty="0" smtClean="0"/>
              <a:t>의 기본적인 명칭</a:t>
            </a:r>
            <a:endParaRPr lang="en-US" altLang="ko-KR" dirty="0" smtClean="0"/>
          </a:p>
          <a:p>
            <a:pPr lvl="1"/>
            <a:r>
              <a:rPr lang="ko-KR" altLang="en-US" dirty="0"/>
              <a:t>돌아가기</a:t>
            </a:r>
            <a:r>
              <a:rPr lang="en-US" altLang="ko-KR" dirty="0"/>
              <a:t>(Back)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[Ctrl]+[Back Space]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/>
              <a:t>홈</a:t>
            </a:r>
            <a:r>
              <a:rPr lang="en-US" altLang="ko-KR" dirty="0"/>
              <a:t>(Home)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[Ctrl]+[H]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 err="1"/>
              <a:t>오버뷰</a:t>
            </a:r>
            <a:r>
              <a:rPr lang="en-US" altLang="ko-KR" dirty="0"/>
              <a:t>(Overview)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실행 중인 </a:t>
            </a:r>
            <a:r>
              <a:rPr lang="ko-KR" altLang="en-US" dirty="0" err="1"/>
              <a:t>앱이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전환 혹은 종료 가능</a:t>
            </a:r>
          </a:p>
          <a:p>
            <a:pPr lvl="1"/>
            <a:r>
              <a:rPr lang="ko-KR" altLang="en-US" dirty="0"/>
              <a:t>상태 바</a:t>
            </a:r>
            <a:r>
              <a:rPr lang="en-US" altLang="ko-KR" dirty="0"/>
              <a:t>(Status Bar] : 3G </a:t>
            </a:r>
            <a:r>
              <a:rPr lang="ko-KR" altLang="en-US" dirty="0" err="1"/>
              <a:t>수신율</a:t>
            </a:r>
            <a:r>
              <a:rPr lang="en-US" altLang="ko-KR" dirty="0"/>
              <a:t>, </a:t>
            </a:r>
            <a:r>
              <a:rPr lang="ko-KR" altLang="en-US" dirty="0"/>
              <a:t>배터리 상태</a:t>
            </a:r>
            <a:r>
              <a:rPr lang="en-US" altLang="ko-KR" dirty="0"/>
              <a:t>, </a:t>
            </a:r>
            <a:r>
              <a:rPr lang="ko-KR" altLang="en-US" dirty="0"/>
              <a:t>시간 등 나타냄</a:t>
            </a:r>
          </a:p>
          <a:p>
            <a:pPr lvl="1"/>
            <a:r>
              <a:rPr lang="ko-KR" altLang="en-US" dirty="0"/>
              <a:t>타이틀 바</a:t>
            </a:r>
            <a:r>
              <a:rPr lang="en-US" altLang="ko-KR" dirty="0"/>
              <a:t>(Title Bar) :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이름 나타냄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447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화면 전환</a:t>
            </a:r>
            <a:endParaRPr lang="ko-KR" altLang="en-US" dirty="0"/>
          </a:p>
          <a:p>
            <a:pPr lvl="1"/>
            <a:r>
              <a:rPr lang="en-US" altLang="ko-KR" dirty="0"/>
              <a:t>(1) AVD</a:t>
            </a:r>
            <a:r>
              <a:rPr lang="ko-KR" altLang="en-US" dirty="0"/>
              <a:t>를 초기화면 상태로 </a:t>
            </a:r>
            <a:r>
              <a:rPr lang="ko-KR" altLang="en-US" dirty="0" smtClean="0"/>
              <a:t>두고 초기화면이 </a:t>
            </a:r>
            <a:r>
              <a:rPr lang="ko-KR" altLang="en-US" dirty="0"/>
              <a:t>아니라면 </a:t>
            </a:r>
            <a:r>
              <a:rPr lang="ko-KR" altLang="en-US" dirty="0" err="1"/>
              <a:t>홈버튼</a:t>
            </a:r>
            <a:r>
              <a:rPr lang="ko-KR" altLang="en-US" dirty="0"/>
              <a:t> 클릭</a:t>
            </a:r>
          </a:p>
          <a:p>
            <a:pPr lvl="1"/>
            <a:r>
              <a:rPr lang="en-US" altLang="ko-KR" dirty="0"/>
              <a:t>(2) AVD </a:t>
            </a:r>
            <a:r>
              <a:rPr lang="ko-KR" altLang="en-US" dirty="0"/>
              <a:t>화면의 가로</a:t>
            </a:r>
            <a:r>
              <a:rPr lang="en-US" altLang="ko-KR" dirty="0"/>
              <a:t>·</a:t>
            </a:r>
            <a:r>
              <a:rPr lang="ko-KR" altLang="en-US" dirty="0"/>
              <a:t>세로 전환 </a:t>
            </a:r>
          </a:p>
          <a:p>
            <a:pPr lvl="2"/>
            <a:r>
              <a:rPr lang="ko-KR" altLang="en-US" dirty="0" smtClean="0"/>
              <a:t>가로 전환 </a:t>
            </a:r>
            <a:r>
              <a:rPr lang="en-US" altLang="ko-KR" dirty="0" smtClean="0"/>
              <a:t>: &lt;Ctrl&gt;+&lt;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←&gt;</a:t>
            </a:r>
          </a:p>
          <a:p>
            <a:pPr lvl="2"/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세로 전환 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: </a:t>
            </a:r>
            <a:r>
              <a:rPr lang="en-US" altLang="ko-KR" dirty="0" smtClean="0"/>
              <a:t>&lt;Ctrl&gt;+&lt;</a:t>
            </a:r>
            <a:r>
              <a:rPr lang="en-US" altLang="ko-KR" dirty="0" smtClean="0">
                <a:latin typeface="함초롬돋움"/>
                <a:ea typeface="함초롬돋움"/>
                <a:cs typeface="함초롬돋움"/>
              </a:rPr>
              <a:t>→&gt;</a:t>
            </a:r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123" y="3346314"/>
            <a:ext cx="3038444" cy="341331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6769" y="3916048"/>
            <a:ext cx="3570155" cy="227384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31473" y="4162697"/>
            <a:ext cx="1537063" cy="1023258"/>
            <a:chOff x="3614056" y="3631474"/>
            <a:chExt cx="1537063" cy="1023258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3658470" y="4023360"/>
              <a:ext cx="1321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614056" y="3631474"/>
              <a:ext cx="1480457" cy="46155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2"/>
              <a:r>
                <a:rPr lang="en-US" altLang="ko-KR" sz="1600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&lt;Ctrl&gt;+&lt;←</a:t>
              </a:r>
              <a:r>
                <a:rPr lang="en-US" altLang="ko-KR" sz="1600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&gt;</a:t>
              </a:r>
              <a:endPara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3645408" y="4271555"/>
              <a:ext cx="13219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70662" y="4193177"/>
              <a:ext cx="1480457" cy="46155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2"/>
              <a:r>
                <a:rPr lang="en-US" altLang="ko-KR" sz="1600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&lt;Ctrl</a:t>
              </a:r>
              <a:r>
                <a:rPr lang="en-US" altLang="ko-KR" sz="1600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&gt;+&lt;</a:t>
              </a:r>
              <a:r>
                <a:rPr lang="en-US" altLang="ko-KR" sz="1600" dirty="0" smtClean="0">
                  <a:latin typeface="함초롬돋움"/>
                  <a:ea typeface="함초롬돋움"/>
                  <a:cs typeface="함초롬돋움"/>
                </a:rPr>
                <a:t>→</a:t>
              </a:r>
              <a:r>
                <a:rPr lang="en-US" altLang="ko-KR" sz="1600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&gt;</a:t>
              </a:r>
              <a:endPara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004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추가</a:t>
            </a:r>
            <a:endParaRPr lang="ko-KR" altLang="en-US" dirty="0"/>
          </a:p>
          <a:p>
            <a:pPr lvl="1"/>
            <a:r>
              <a:rPr lang="en-US" altLang="ko-KR" dirty="0"/>
              <a:t>(1) [</a:t>
            </a:r>
            <a:r>
              <a:rPr lang="ko-KR" altLang="en-US" dirty="0"/>
              <a:t>애플리케이션</a:t>
            </a:r>
            <a:r>
              <a:rPr lang="en-US" altLang="ko-KR" dirty="0"/>
              <a:t>] </a:t>
            </a:r>
            <a:r>
              <a:rPr lang="ko-KR" altLang="en-US" dirty="0"/>
              <a:t>화면 </a:t>
            </a:r>
            <a:r>
              <a:rPr lang="en-US" altLang="ko-KR" dirty="0"/>
              <a:t>– </a:t>
            </a:r>
            <a:r>
              <a:rPr lang="ko-KR" altLang="en-US" dirty="0"/>
              <a:t>시계 버튼 클릭</a:t>
            </a:r>
          </a:p>
          <a:p>
            <a:pPr lvl="1"/>
            <a:r>
              <a:rPr lang="en-US" altLang="ko-KR" dirty="0"/>
              <a:t>(2) &lt;   &gt;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 err="1"/>
              <a:t>알람</a:t>
            </a:r>
            <a:r>
              <a:rPr lang="ko-KR" altLang="en-US" dirty="0"/>
              <a:t> 시간 추가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5105" y="2879540"/>
            <a:ext cx="2133790" cy="375464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390" y="2449339"/>
            <a:ext cx="189696" cy="18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979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4970" y="2061466"/>
            <a:ext cx="3780140" cy="3527164"/>
          </a:xfrm>
          <a:prstGeom prst="rect">
            <a:avLst/>
          </a:prstGeom>
        </p:spPr>
      </p:pic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위쪽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카메라 버튼 클릭</a:t>
            </a:r>
          </a:p>
          <a:p>
            <a:pPr lvl="2"/>
            <a:r>
              <a:rPr lang="ko-KR" altLang="en-US" dirty="0" smtClean="0"/>
              <a:t>사진 </a:t>
            </a:r>
            <a:r>
              <a:rPr lang="ko-KR" altLang="en-US" dirty="0"/>
              <a:t>위치 기록 메시지 창 </a:t>
            </a:r>
            <a:r>
              <a:rPr lang="en-US" altLang="ko-KR" dirty="0"/>
              <a:t>: &lt;</a:t>
            </a:r>
            <a:r>
              <a:rPr lang="ko-KR" altLang="en-US" dirty="0"/>
              <a:t>다음</a:t>
            </a:r>
            <a:r>
              <a:rPr lang="en-US" altLang="ko-KR" dirty="0"/>
              <a:t>&gt;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dirty="0" smtClean="0"/>
              <a:t>액세스 허용 여부 메시지 </a:t>
            </a:r>
            <a:r>
              <a:rPr lang="en-US" altLang="ko-KR" dirty="0" smtClean="0"/>
              <a:t>: &lt;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사용 중에만 허용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</a:t>
            </a:r>
            <a:r>
              <a:rPr lang="ko-KR" altLang="en-US" dirty="0"/>
              <a:t>카메라는 없지만 가상의 카메라 화면을 보여줌</a:t>
            </a:r>
          </a:p>
          <a:p>
            <a:pPr lvl="2"/>
            <a:r>
              <a:rPr lang="ko-KR" altLang="en-US" dirty="0"/>
              <a:t>셔터 버튼 클릭 </a:t>
            </a:r>
            <a:r>
              <a:rPr lang="en-US" altLang="ko-KR" dirty="0"/>
              <a:t>: </a:t>
            </a:r>
            <a:r>
              <a:rPr lang="ko-KR" altLang="en-US" dirty="0"/>
              <a:t>가상 화면이 촬영됨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323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처음 만드는 </a:t>
            </a:r>
            <a:r>
              <a:rPr lang="en-US" altLang="ko-KR" sz="2400" dirty="0">
                <a:latin typeface="+mn-ea"/>
              </a:rPr>
              <a:t>Hello Android </a:t>
            </a:r>
            <a:r>
              <a:rPr lang="ko-KR" altLang="en-US" sz="2400" dirty="0">
                <a:latin typeface="+mn-ea"/>
              </a:rPr>
              <a:t>프로그램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AVD</a:t>
            </a:r>
            <a:r>
              <a:rPr lang="ko-KR" altLang="en-US" sz="2400" dirty="0">
                <a:latin typeface="+mn-ea"/>
              </a:rPr>
              <a:t>의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명칭과 사용법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완전한 기능의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애플리케이션 작성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04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위쪽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– [</a:t>
            </a:r>
            <a:r>
              <a:rPr lang="ko-KR" altLang="en-US" dirty="0"/>
              <a:t>포토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dirty="0"/>
              <a:t>돌아가기 버튼 클릭 </a:t>
            </a:r>
            <a:r>
              <a:rPr lang="en-US" altLang="ko-KR" dirty="0"/>
              <a:t>: </a:t>
            </a:r>
            <a:r>
              <a:rPr lang="ko-KR" altLang="en-US" dirty="0"/>
              <a:t>조금 전에 촬영한 화면 보여줌</a:t>
            </a:r>
          </a:p>
          <a:p>
            <a:pPr lvl="2"/>
            <a:r>
              <a:rPr lang="ko-KR" altLang="en-US" dirty="0"/>
              <a:t>사진 편집</a:t>
            </a:r>
            <a:r>
              <a:rPr lang="en-US" altLang="ko-KR" dirty="0"/>
              <a:t>/</a:t>
            </a:r>
            <a:r>
              <a:rPr lang="ko-KR" altLang="en-US" dirty="0"/>
              <a:t>변경 및 삭제</a:t>
            </a:r>
            <a:r>
              <a:rPr lang="en-US" altLang="ko-KR" dirty="0"/>
              <a:t>, </a:t>
            </a:r>
            <a:r>
              <a:rPr lang="ko-KR" altLang="en-US" dirty="0"/>
              <a:t>공유 등의 작업 가능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7242" y="3092815"/>
            <a:ext cx="5929517" cy="331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19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웹 브라우저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 smtClean="0"/>
              <a:t>초기화면에서 크롬 </a:t>
            </a:r>
            <a:r>
              <a:rPr lang="ko-KR" altLang="en-US" dirty="0"/>
              <a:t>버튼 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구글</a:t>
            </a:r>
            <a:r>
              <a:rPr lang="ko-KR" altLang="en-US" dirty="0"/>
              <a:t> 사이트에 </a:t>
            </a:r>
            <a:r>
              <a:rPr lang="ko-KR" altLang="en-US" dirty="0" smtClean="0"/>
              <a:t>접속하여</a:t>
            </a:r>
            <a:r>
              <a:rPr lang="en-US" altLang="ko-KR" dirty="0" smtClean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웹 주소 검색 또는 입력’ 부분에 주소 </a:t>
            </a:r>
            <a:r>
              <a:rPr lang="ko-KR" altLang="en-US" dirty="0" smtClean="0"/>
              <a:t>입력하고</a:t>
            </a:r>
            <a:r>
              <a:rPr lang="en-US" altLang="ko-KR" dirty="0" smtClean="0"/>
              <a:t> </a:t>
            </a:r>
            <a:r>
              <a:rPr lang="en-US" altLang="ko-KR" dirty="0"/>
              <a:t>[Enter]</a:t>
            </a:r>
            <a:r>
              <a:rPr lang="ko-KR" altLang="en-US" dirty="0"/>
              <a:t>입력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3749" y="2926989"/>
            <a:ext cx="4096502" cy="36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016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배경화면 변경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바탕화면을 몇 초 동안 </a:t>
            </a:r>
            <a:r>
              <a:rPr lang="ko-KR" altLang="en-US" dirty="0" smtClean="0"/>
              <a:t>누르고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배경화면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그림 선택 </a:t>
            </a:r>
            <a:r>
              <a:rPr lang="en-US" altLang="ko-KR" dirty="0"/>
              <a:t>– &lt;</a:t>
            </a:r>
            <a:r>
              <a:rPr lang="ko-KR" altLang="en-US" dirty="0"/>
              <a:t>배경화면 설정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/>
              <a:t>- &lt;</a:t>
            </a:r>
            <a:r>
              <a:rPr lang="ko-KR" altLang="en-US" dirty="0"/>
              <a:t>홈 화면 및 잠금 화면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3156" y="2933364"/>
            <a:ext cx="5997688" cy="36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10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err="1" smtClean="0"/>
              <a:t>오버뷰</a:t>
            </a:r>
            <a:r>
              <a:rPr lang="ko-KR" altLang="en-US" sz="1600" dirty="0" smtClean="0"/>
              <a:t> 버튼</a:t>
            </a:r>
            <a:endParaRPr lang="ko-KR" altLang="en-US" dirty="0"/>
          </a:p>
          <a:p>
            <a:pPr lvl="1"/>
            <a:r>
              <a:rPr lang="ko-KR" altLang="en-US" dirty="0"/>
              <a:t>실행 중인 전체 </a:t>
            </a:r>
            <a:r>
              <a:rPr lang="ko-KR" altLang="en-US" dirty="0" err="1"/>
              <a:t>앱을</a:t>
            </a:r>
            <a:r>
              <a:rPr lang="ko-KR" altLang="en-US" dirty="0"/>
              <a:t> 보여주고 다시 </a:t>
            </a:r>
            <a:r>
              <a:rPr lang="ko-KR" altLang="en-US" dirty="0" err="1"/>
              <a:t>앱을</a:t>
            </a:r>
            <a:r>
              <a:rPr lang="ko-KR" altLang="en-US" dirty="0"/>
              <a:t> 화면 앞으로 가져오거나 종료하는 기능 수행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3156" y="2591671"/>
            <a:ext cx="5997688" cy="36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31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자주 사용하는 애플리케이션 바탕화면에 복사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1) </a:t>
            </a:r>
            <a:r>
              <a:rPr lang="en-US" altLang="ko-KR" dirty="0" err="1"/>
              <a:t>HelloAndroid</a:t>
            </a:r>
            <a:r>
              <a:rPr lang="en-US" altLang="ko-KR" dirty="0"/>
              <a:t> </a:t>
            </a:r>
            <a:r>
              <a:rPr lang="ko-KR" altLang="en-US" dirty="0"/>
              <a:t>아이콘 몇 초 동안 누르기 </a:t>
            </a:r>
            <a:r>
              <a:rPr lang="en-US" altLang="ko-KR" dirty="0"/>
              <a:t>- &lt;</a:t>
            </a:r>
            <a:r>
              <a:rPr lang="ko-KR" altLang="en-US" dirty="0" err="1"/>
              <a:t>앱</a:t>
            </a:r>
            <a:r>
              <a:rPr lang="ko-KR" altLang="en-US" dirty="0"/>
              <a:t> 정보</a:t>
            </a:r>
            <a:r>
              <a:rPr lang="en-US" altLang="ko-KR" dirty="0"/>
              <a:t>&gt; </a:t>
            </a:r>
            <a:r>
              <a:rPr lang="ko-KR" altLang="en-US" dirty="0"/>
              <a:t>확인 가능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아이콘을 몇 초 동안 누르고 위로 움직여 바탕화면으로 복사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4892" y="2800687"/>
            <a:ext cx="5614216" cy="36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6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2-2 AVD </a:t>
            </a:r>
            <a:r>
              <a:rPr lang="ko-KR" altLang="en-US" dirty="0" smtClean="0"/>
              <a:t>사용법 알아보기</a:t>
            </a:r>
            <a:endParaRPr lang="en-US" altLang="ko-KR" dirty="0" smtClean="0"/>
          </a:p>
          <a:p>
            <a:r>
              <a:rPr lang="ko-KR" altLang="en-US" sz="1600" dirty="0" smtClean="0"/>
              <a:t>자주 사용하는 애플리케이션 바탕화면에 복사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바탕화면의 아이콘을 몇 초 동안 </a:t>
            </a:r>
            <a:r>
              <a:rPr lang="ko-KR" altLang="en-US" dirty="0" smtClean="0"/>
              <a:t>누르고</a:t>
            </a:r>
            <a:r>
              <a:rPr lang="en-US" altLang="ko-KR" dirty="0" smtClean="0"/>
              <a:t>– </a:t>
            </a:r>
            <a:r>
              <a:rPr lang="ko-KR" altLang="en-US" dirty="0"/>
              <a:t>상단의 </a:t>
            </a:r>
            <a:r>
              <a:rPr lang="en-US" altLang="ko-KR" dirty="0"/>
              <a:t>&lt;</a:t>
            </a:r>
            <a:r>
              <a:rPr lang="ko-KR" altLang="en-US" dirty="0"/>
              <a:t>삭제</a:t>
            </a:r>
            <a:r>
              <a:rPr lang="en-US" altLang="ko-KR" dirty="0"/>
              <a:t>&gt;</a:t>
            </a:r>
            <a:r>
              <a:rPr lang="ko-KR" altLang="en-US" dirty="0"/>
              <a:t>로 이동하여 아이콘 삭제</a:t>
            </a:r>
          </a:p>
          <a:p>
            <a:pPr lvl="1"/>
            <a:r>
              <a:rPr lang="ko-KR" altLang="en-US" dirty="0"/>
              <a:t>애플리케이션이 삭제되는 것은 아님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AVD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0278" y="2741509"/>
            <a:ext cx="1983442" cy="39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85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완전한 기능의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87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ko-KR" altLang="en-US" sz="1600" dirty="0" smtClean="0"/>
              <a:t>프로젝트 닫기와 열기</a:t>
            </a:r>
            <a:endParaRPr lang="ko-KR" altLang="en-US" dirty="0" smtClean="0"/>
          </a:p>
          <a:p>
            <a:pPr lvl="1"/>
            <a:r>
              <a:rPr lang="en-US" altLang="ko-KR" dirty="0"/>
              <a:t>(1) [File]-[Close Project]</a:t>
            </a:r>
            <a:r>
              <a:rPr lang="ko-KR" altLang="en-US" dirty="0"/>
              <a:t>를 선택 </a:t>
            </a:r>
            <a:r>
              <a:rPr lang="en-US" altLang="ko-KR" dirty="0"/>
              <a:t>: </a:t>
            </a:r>
            <a:r>
              <a:rPr lang="ko-KR" altLang="en-US" dirty="0"/>
              <a:t>프로젝트 닫음</a:t>
            </a:r>
          </a:p>
          <a:p>
            <a:pPr lvl="2"/>
            <a:r>
              <a:rPr lang="ko-KR" altLang="en-US" dirty="0"/>
              <a:t>왼쪽 </a:t>
            </a:r>
            <a:r>
              <a:rPr lang="en-US" altLang="ko-KR" dirty="0"/>
              <a:t>Recent Project : </a:t>
            </a:r>
            <a:r>
              <a:rPr lang="ko-KR" altLang="en-US" dirty="0"/>
              <a:t>지금까지 작업한 프로젝트 목록 </a:t>
            </a:r>
          </a:p>
          <a:p>
            <a:pPr lvl="2"/>
            <a:r>
              <a:rPr lang="ko-KR" altLang="en-US" dirty="0"/>
              <a:t>프로젝트 이름 클릭 </a:t>
            </a:r>
            <a:r>
              <a:rPr lang="en-US" altLang="ko-KR" dirty="0"/>
              <a:t>: </a:t>
            </a:r>
            <a:r>
              <a:rPr lang="ko-KR" altLang="en-US" dirty="0"/>
              <a:t>다시 프로젝트 열림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4892" y="3374882"/>
            <a:ext cx="5614216" cy="20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61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ko-KR" altLang="en-US" sz="1600" dirty="0" smtClean="0"/>
              <a:t>프로젝트 닫기와 열기</a:t>
            </a:r>
            <a:endParaRPr lang="ko-KR" altLang="en-US" dirty="0" smtClean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여러 개의 프로젝트 열고 작업하기</a:t>
            </a:r>
          </a:p>
          <a:p>
            <a:pPr lvl="1"/>
            <a:r>
              <a:rPr lang="en-US" altLang="ko-KR" dirty="0"/>
              <a:t>[Open]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프로젝트 폴더 선택</a:t>
            </a:r>
          </a:p>
          <a:p>
            <a:pPr lvl="1"/>
            <a:r>
              <a:rPr lang="en-US" altLang="ko-KR" dirty="0"/>
              <a:t>&lt;New Window&gt;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새로운 창이 열려서 여러 개의 프로젝트 동시 작업 가능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(3) [File]-[Close Project] : </a:t>
            </a:r>
            <a:r>
              <a:rPr lang="ko-KR" altLang="en-US" dirty="0"/>
              <a:t>열린 창 모두 닫기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2076" y="3179465"/>
            <a:ext cx="4639848" cy="13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5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ko-KR" altLang="en-US" sz="1600" dirty="0" smtClean="0"/>
              <a:t>프로젝트 닫기와 열기</a:t>
            </a:r>
            <a:endParaRPr lang="ko-KR" altLang="en-US" dirty="0" smtClean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폴더 검색하여 프로젝트 열기</a:t>
            </a:r>
          </a:p>
          <a:p>
            <a:pPr lvl="2"/>
            <a:r>
              <a:rPr lang="en-US" altLang="ko-KR" dirty="0"/>
              <a:t>[Open an </a:t>
            </a:r>
            <a:r>
              <a:rPr lang="en-US" altLang="ko-KR" dirty="0" smtClean="0"/>
              <a:t>Existing Project</a:t>
            </a:r>
            <a:r>
              <a:rPr lang="en-US" altLang="ko-KR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프로젝트가 저장된 폴더 지정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234" y="2843404"/>
            <a:ext cx="7117530" cy="2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7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처음 만드는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Hello </a:t>
            </a:r>
            <a:r>
              <a:rPr lang="en-US" altLang="ko-KR" dirty="0"/>
              <a:t>Android </a:t>
            </a:r>
            <a:r>
              <a:rPr lang="ko-KR" altLang="en-US" dirty="0"/>
              <a:t>프로그램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8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en-US" altLang="ko-KR" sz="1600" dirty="0" smtClean="0"/>
              <a:t>Android Studio </a:t>
            </a:r>
            <a:r>
              <a:rPr lang="ko-KR" altLang="en-US" sz="1600" dirty="0" smtClean="0"/>
              <a:t>프로젝트 내보내기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가져오기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내보내기</a:t>
            </a:r>
            <a:r>
              <a:rPr lang="en-US" altLang="ko-KR" dirty="0"/>
              <a:t>/</a:t>
            </a:r>
            <a:r>
              <a:rPr lang="ko-KR" altLang="en-US" dirty="0"/>
              <a:t>가져오기 기능이 따로 없음</a:t>
            </a:r>
          </a:p>
          <a:p>
            <a:pPr lvl="1"/>
            <a:r>
              <a:rPr lang="ko-KR" altLang="en-US" dirty="0"/>
              <a:t>프로젝트가 생성된 폴더를 통째로 복사하거나 압축하여 보내거나 가져오는 방식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7612" y="2845978"/>
            <a:ext cx="5848775" cy="28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59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en-US" altLang="ko-KR" sz="1600" dirty="0" smtClean="0"/>
              <a:t>Eclipse</a:t>
            </a:r>
            <a:r>
              <a:rPr lang="ko-KR" altLang="en-US" sz="1600" dirty="0" smtClean="0"/>
              <a:t>용 프로젝트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가져오기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1) </a:t>
            </a:r>
            <a:r>
              <a:rPr lang="ko-KR" altLang="en-US" dirty="0"/>
              <a:t>초기화면 </a:t>
            </a:r>
            <a:r>
              <a:rPr lang="en-US" altLang="ko-KR" dirty="0"/>
              <a:t>- [Import project (</a:t>
            </a:r>
            <a:r>
              <a:rPr lang="en-US" altLang="ko-KR" dirty="0" err="1"/>
              <a:t>Gradle</a:t>
            </a:r>
            <a:r>
              <a:rPr lang="en-US" altLang="ko-KR" dirty="0"/>
              <a:t>, Eclipse ADT, etc.)] </a:t>
            </a:r>
            <a:r>
              <a:rPr lang="ko-KR" altLang="en-US" dirty="0"/>
              <a:t>선택 </a:t>
            </a:r>
            <a:r>
              <a:rPr lang="en-US" altLang="ko-KR" dirty="0"/>
              <a:t>- Eclipse</a:t>
            </a:r>
            <a:r>
              <a:rPr lang="ko-KR" altLang="en-US" dirty="0"/>
              <a:t>에서 작성된 프로젝트 폴더 선택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5173" y="2793607"/>
            <a:ext cx="6433653" cy="28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1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en-US" altLang="ko-KR" sz="1600" dirty="0" smtClean="0"/>
              <a:t>Eclipse</a:t>
            </a:r>
            <a:r>
              <a:rPr lang="ko-KR" altLang="en-US" sz="1600" dirty="0" smtClean="0"/>
              <a:t>용 프로젝트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가져오기</a:t>
            </a:r>
            <a:endParaRPr lang="ko-KR" altLang="en-US" dirty="0" smtClean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가져올 폴더 지정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600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모두 체크된 상태 </a:t>
            </a:r>
            <a:r>
              <a:rPr lang="en-US" altLang="ko-KR" dirty="0"/>
              <a:t>-&lt;Finish&gt; </a:t>
            </a:r>
            <a:r>
              <a:rPr lang="ko-KR" altLang="en-US" dirty="0"/>
              <a:t>클릭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79756" y="2410100"/>
            <a:ext cx="5791663" cy="1656803"/>
            <a:chOff x="739421" y="2410100"/>
            <a:chExt cx="5791663" cy="165680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0043"/>
            <a:stretch/>
          </p:blipFill>
          <p:spPr>
            <a:xfrm>
              <a:off x="739421" y="3894123"/>
              <a:ext cx="3180580" cy="15738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3372"/>
            <a:stretch/>
          </p:blipFill>
          <p:spPr>
            <a:xfrm>
              <a:off x="2682582" y="2410100"/>
              <a:ext cx="3848502" cy="165680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164315" y="4662061"/>
            <a:ext cx="5832156" cy="1843239"/>
            <a:chOff x="824681" y="4801401"/>
            <a:chExt cx="5832156" cy="18432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2375"/>
            <a:stretch/>
          </p:blipFill>
          <p:spPr>
            <a:xfrm>
              <a:off x="824681" y="6493098"/>
              <a:ext cx="3201311" cy="13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2386"/>
            <a:stretch/>
          </p:blipFill>
          <p:spPr>
            <a:xfrm>
              <a:off x="2783251" y="4801401"/>
              <a:ext cx="3873586" cy="1843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781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2-3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관리하기</a:t>
            </a:r>
            <a:endParaRPr lang="en-US" altLang="ko-KR" dirty="0" smtClean="0"/>
          </a:p>
          <a:p>
            <a:r>
              <a:rPr lang="en-US" altLang="ko-KR" sz="1600" dirty="0" smtClean="0"/>
              <a:t>Eclipse</a:t>
            </a:r>
            <a:r>
              <a:rPr lang="ko-KR" altLang="en-US" sz="1600" dirty="0" smtClean="0"/>
              <a:t>용 프로젝트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가져오기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(4) </a:t>
            </a:r>
            <a:r>
              <a:rPr lang="en-US" altLang="ko-KR" dirty="0"/>
              <a:t>Android Studio</a:t>
            </a:r>
            <a:r>
              <a:rPr lang="ko-KR" altLang="en-US" dirty="0"/>
              <a:t>에서 생성한 프로젝트와 같은 방법으로 사용</a:t>
            </a: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1152" y="2515447"/>
            <a:ext cx="6141697" cy="29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9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Android Studio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394" y="1750946"/>
            <a:ext cx="7747213" cy="126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679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프로젝트의 표준 </a:t>
            </a:r>
            <a:r>
              <a:rPr lang="ko-KR" altLang="en-US" dirty="0"/>
              <a:t>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Android Project </a:t>
            </a:r>
            <a:r>
              <a:rPr lang="ko-KR" altLang="en-US" dirty="0"/>
              <a:t>사용법과 자동 완성 기능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화면 </a:t>
            </a:r>
            <a:r>
              <a:rPr lang="ko-KR" altLang="en-US" dirty="0"/>
              <a:t>구성을 위한 </a:t>
            </a:r>
            <a:r>
              <a:rPr lang="en-US" altLang="ko-KR" dirty="0"/>
              <a:t>XML </a:t>
            </a:r>
            <a:r>
              <a:rPr lang="ko-KR" altLang="en-US" dirty="0"/>
              <a:t>파일의 문법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Java </a:t>
            </a:r>
            <a:r>
              <a:rPr lang="ko-KR" altLang="en-US" dirty="0"/>
              <a:t>코드 코딩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activity_main.xml </a:t>
            </a:r>
            <a:r>
              <a:rPr lang="ko-KR" altLang="en-US" dirty="0"/>
              <a:t>파일에 </a:t>
            </a:r>
            <a:r>
              <a:rPr lang="ko-KR" altLang="en-US" dirty="0" err="1"/>
              <a:t>포홤된</a:t>
            </a:r>
            <a:r>
              <a:rPr lang="ko-KR" altLang="en-US" dirty="0"/>
              <a:t> </a:t>
            </a:r>
            <a:r>
              <a:rPr lang="ko-KR" altLang="en-US" dirty="0" err="1"/>
              <a:t>위젯의</a:t>
            </a:r>
            <a:r>
              <a:rPr lang="ko-KR" altLang="en-US" dirty="0"/>
              <a:t> 접근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위젯의</a:t>
            </a:r>
            <a:r>
              <a:rPr lang="ko-KR" altLang="en-US" dirty="0" smtClean="0"/>
              <a:t> </a:t>
            </a:r>
            <a:r>
              <a:rPr lang="ko-KR" altLang="en-US" dirty="0"/>
              <a:t>이벤트 발생 시 작동하는 코드 작성법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R.java</a:t>
            </a:r>
            <a:r>
              <a:rPr lang="ko-KR" altLang="en-US" dirty="0"/>
              <a:t>의 내용</a:t>
            </a:r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1556" y="2066248"/>
            <a:ext cx="3201529" cy="384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4897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ko-KR" altLang="en-US" dirty="0" smtClean="0"/>
          </a:p>
          <a:p>
            <a:pPr lvl="1"/>
            <a:r>
              <a:rPr lang="en-US" altLang="ko-KR" dirty="0"/>
              <a:t>(1) [File] – [New Project] </a:t>
            </a:r>
            <a:r>
              <a:rPr lang="ko-KR" altLang="en-US" dirty="0"/>
              <a:t>선택 </a:t>
            </a:r>
            <a:br>
              <a:rPr lang="ko-KR" altLang="en-US" dirty="0"/>
            </a:br>
            <a:r>
              <a:rPr lang="ko-KR" altLang="en-US" dirty="0"/>
              <a:t>혹은 </a:t>
            </a:r>
            <a:r>
              <a:rPr lang="en-US" altLang="ko-KR" dirty="0"/>
              <a:t>[</a:t>
            </a:r>
            <a:r>
              <a:rPr lang="ko-KR" altLang="en-US" dirty="0"/>
              <a:t>초기화면</a:t>
            </a:r>
            <a:r>
              <a:rPr lang="en-US" altLang="ko-KR" dirty="0" smtClean="0"/>
              <a:t>]</a:t>
            </a:r>
            <a:r>
              <a:rPr lang="ko-KR" altLang="en-US" dirty="0"/>
              <a:t>의</a:t>
            </a:r>
            <a:r>
              <a:rPr lang="en-US" altLang="ko-KR" dirty="0" smtClean="0"/>
              <a:t> [Create New Project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1225" y="2694981"/>
            <a:ext cx="5161550" cy="35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32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ko-KR" altLang="en-US" dirty="0" smtClean="0"/>
          </a:p>
          <a:p>
            <a:pPr lvl="1"/>
            <a:r>
              <a:rPr lang="en-US" altLang="ko-KR" dirty="0"/>
              <a:t>(2) </a:t>
            </a:r>
            <a:r>
              <a:rPr lang="en-US" altLang="ko-KR" dirty="0" smtClean="0"/>
              <a:t>[Select a Project Template] </a:t>
            </a:r>
            <a:r>
              <a:rPr lang="en-US" altLang="ko-KR" dirty="0"/>
              <a:t>– [Phone and Tablet] – [Empty Activity] </a:t>
            </a:r>
            <a:r>
              <a:rPr lang="ko-KR" altLang="en-US" dirty="0"/>
              <a:t>선택</a:t>
            </a:r>
          </a:p>
          <a:p>
            <a:pPr lvl="2"/>
            <a:r>
              <a:rPr lang="en-US" altLang="ko-KR" dirty="0" smtClean="0"/>
              <a:t>Activity</a:t>
            </a:r>
            <a:r>
              <a:rPr lang="ko-KR" altLang="en-US" dirty="0" smtClean="0"/>
              <a:t>란</a:t>
            </a:r>
            <a:r>
              <a:rPr lang="en-US" altLang="ko-KR" dirty="0" smtClean="0"/>
              <a:t> </a:t>
            </a:r>
            <a:r>
              <a:rPr lang="ko-KR" altLang="en-US" dirty="0" err="1"/>
              <a:t>스마트폰</a:t>
            </a:r>
            <a:r>
              <a:rPr lang="ko-KR" altLang="en-US" dirty="0"/>
              <a:t> </a:t>
            </a:r>
            <a:r>
              <a:rPr lang="ko-KR" altLang="en-US" dirty="0" smtClean="0"/>
              <a:t>화면을 의미함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1225" y="2839928"/>
            <a:ext cx="5161550" cy="33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52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ko-KR" altLang="en-US" dirty="0" smtClean="0"/>
          </a:p>
          <a:p>
            <a:pPr lvl="1"/>
            <a:r>
              <a:rPr lang="en-US" altLang="ko-KR" dirty="0"/>
              <a:t>(3) [Configure your project]</a:t>
            </a:r>
            <a:r>
              <a:rPr lang="ko-KR" altLang="en-US" dirty="0"/>
              <a:t>에서 정보 입력 </a:t>
            </a:r>
          </a:p>
          <a:p>
            <a:pPr lvl="2"/>
            <a:r>
              <a:rPr lang="en-US" altLang="ko-KR" dirty="0"/>
              <a:t>Name</a:t>
            </a:r>
            <a:r>
              <a:rPr lang="ko-KR" altLang="en-US" dirty="0"/>
              <a:t>만 입력해도 나머지 자동 완성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1225" y="2725972"/>
            <a:ext cx="5161550" cy="36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4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가 기본적으로 열린 상태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상단의 </a:t>
            </a:r>
            <a:r>
              <a:rPr lang="en-US" altLang="ko-KR" dirty="0"/>
              <a:t>[activity_main.xml] </a:t>
            </a:r>
            <a:r>
              <a:rPr lang="ko-KR" altLang="en-US" dirty="0"/>
              <a:t>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6988" y="3206019"/>
            <a:ext cx="6870024" cy="2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71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첫 번째로 만들어볼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1480" y="1878228"/>
            <a:ext cx="2693588" cy="4000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3489" y="1869535"/>
            <a:ext cx="2712877" cy="4016677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14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화면 </a:t>
            </a:r>
            <a:r>
              <a:rPr lang="ko-KR" altLang="en-US" dirty="0" smtClean="0"/>
              <a:t>오른쪽 위의 </a:t>
            </a:r>
            <a:r>
              <a:rPr lang="en-US" altLang="ko-KR" dirty="0" smtClean="0"/>
              <a:t>[Code] </a:t>
            </a:r>
            <a:r>
              <a:rPr lang="ko-KR" altLang="en-US" dirty="0"/>
              <a:t>탭 클릭 </a:t>
            </a:r>
            <a:r>
              <a:rPr lang="en-US" altLang="ko-KR" dirty="0"/>
              <a:t>: XML </a:t>
            </a:r>
            <a:r>
              <a:rPr lang="ko-KR" altLang="en-US" dirty="0"/>
              <a:t>코드 확인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XML </a:t>
            </a:r>
            <a:r>
              <a:rPr lang="ko-KR" altLang="en-US" dirty="0"/>
              <a:t>코드로 편집</a:t>
            </a:r>
          </a:p>
          <a:p>
            <a:pPr lvl="2"/>
            <a:r>
              <a:rPr lang="ko-KR" altLang="en-US" dirty="0"/>
              <a:t>프로젝트의 기본 레이아웃 </a:t>
            </a:r>
            <a:r>
              <a:rPr lang="en-US" altLang="ko-KR" dirty="0"/>
              <a:t>: &lt;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4720" y="3206019"/>
            <a:ext cx="6194560" cy="2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4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(4) &lt;</a:t>
            </a:r>
            <a:r>
              <a:rPr lang="en-US" altLang="ko-KR" dirty="0" err="1"/>
              <a:t>LinearLayout</a:t>
            </a:r>
            <a:r>
              <a:rPr lang="en-US" altLang="ko-KR" dirty="0"/>
              <a:t>&gt; …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 </a:t>
            </a:r>
            <a:r>
              <a:rPr lang="ko-KR" altLang="en-US" dirty="0"/>
              <a:t>사이에 버튼 추가</a:t>
            </a:r>
          </a:p>
          <a:p>
            <a:pPr lvl="2"/>
            <a:r>
              <a:rPr lang="en-US" altLang="ko-KR" dirty="0"/>
              <a:t>&lt;Button&gt;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4720" y="2899018"/>
            <a:ext cx="6194560" cy="25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0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(5) “android:” </a:t>
            </a:r>
            <a:r>
              <a:rPr lang="ko-KR" altLang="en-US" dirty="0"/>
              <a:t>입력 </a:t>
            </a:r>
            <a:r>
              <a:rPr lang="en-US" altLang="ko-KR" dirty="0"/>
              <a:t>– </a:t>
            </a:r>
            <a:r>
              <a:rPr lang="ko-KR" altLang="en-US" dirty="0"/>
              <a:t>목록에서 ‘</a:t>
            </a:r>
            <a:r>
              <a:rPr lang="en-US" altLang="ko-KR" dirty="0" err="1"/>
              <a:t>layout_height</a:t>
            </a:r>
            <a:r>
              <a:rPr lang="en-US" altLang="ko-KR" dirty="0"/>
              <a:t>’ </a:t>
            </a:r>
            <a:r>
              <a:rPr lang="ko-KR" altLang="en-US" dirty="0"/>
              <a:t>더블클릭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1364" y="2663875"/>
            <a:ext cx="5741272" cy="25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5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자동 팝업 창 </a:t>
            </a:r>
            <a:r>
              <a:rPr lang="en-US" altLang="ko-KR" dirty="0"/>
              <a:t>- ‘</a:t>
            </a:r>
            <a:r>
              <a:rPr lang="en-US" altLang="ko-KR" dirty="0" err="1"/>
              <a:t>wrap_content</a:t>
            </a:r>
            <a:r>
              <a:rPr lang="en-US" altLang="ko-KR" dirty="0"/>
              <a:t>’ </a:t>
            </a:r>
            <a:r>
              <a:rPr lang="ko-KR" altLang="en-US" dirty="0"/>
              <a:t>선택 </a:t>
            </a:r>
            <a:r>
              <a:rPr lang="en-US" altLang="ko-KR" dirty="0"/>
              <a:t>– [Enter] </a:t>
            </a:r>
          </a:p>
          <a:p>
            <a:pPr lvl="2"/>
            <a:r>
              <a:rPr lang="ko-KR" altLang="en-US" dirty="0"/>
              <a:t>자동 팝업 창이 뜨지 않으면</a:t>
            </a:r>
            <a:r>
              <a:rPr lang="en-US" altLang="ko-KR" dirty="0"/>
              <a:t>, [Ctrl]-[Space Bar]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643" y="2846764"/>
            <a:ext cx="5556714" cy="25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3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나머지 코드 </a:t>
            </a:r>
            <a:r>
              <a:rPr lang="ko-KR" altLang="en-US" dirty="0" smtClean="0"/>
              <a:t>입력하</a:t>
            </a:r>
            <a:r>
              <a:rPr lang="ko-KR" altLang="en-US" dirty="0"/>
              <a:t>고</a:t>
            </a:r>
            <a:r>
              <a:rPr lang="en-US" altLang="ko-KR" dirty="0" smtClean="0"/>
              <a:t> </a:t>
            </a:r>
            <a:r>
              <a:rPr lang="ko-KR" altLang="en-US" dirty="0"/>
              <a:t>저장</a:t>
            </a:r>
          </a:p>
          <a:p>
            <a:pPr lvl="2"/>
            <a:r>
              <a:rPr lang="ko-KR" altLang="en-US" dirty="0"/>
              <a:t>최종 코드 </a:t>
            </a:r>
            <a:r>
              <a:rPr lang="en-US" altLang="ko-KR" dirty="0"/>
              <a:t>: [</a:t>
            </a:r>
            <a:r>
              <a:rPr lang="ko-KR" altLang="en-US" dirty="0"/>
              <a:t>예제 </a:t>
            </a:r>
            <a:r>
              <a:rPr lang="en-US" altLang="ko-KR" dirty="0"/>
              <a:t>2-1]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754416"/>
            <a:ext cx="6192599" cy="367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337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(8) activity_main.xml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오류 발생</a:t>
            </a:r>
          </a:p>
          <a:p>
            <a:pPr lvl="2"/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[app]-[res]-[values]-[strings.xml] </a:t>
            </a:r>
            <a:r>
              <a:rPr lang="ko-KR" altLang="en-US" dirty="0"/>
              <a:t>더블클릭</a:t>
            </a:r>
            <a:r>
              <a:rPr lang="en-US" altLang="ko-KR" dirty="0"/>
              <a:t>:  xml</a:t>
            </a:r>
            <a:r>
              <a:rPr lang="ko-KR" altLang="en-US" dirty="0"/>
              <a:t>코드 확인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66071" y="2882471"/>
            <a:ext cx="6811859" cy="345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872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(9) strBtn1</a:t>
            </a:r>
            <a:r>
              <a:rPr lang="ko-KR" altLang="en-US" dirty="0"/>
              <a:t>문자열 </a:t>
            </a:r>
            <a:r>
              <a:rPr lang="ko-KR" altLang="en-US" dirty="0" smtClean="0"/>
              <a:t>추가하고</a:t>
            </a:r>
            <a:r>
              <a:rPr lang="en-US" altLang="ko-KR" dirty="0" smtClean="0"/>
              <a:t> </a:t>
            </a:r>
            <a:r>
              <a:rPr lang="ko-KR" altLang="en-US" dirty="0"/>
              <a:t>저장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8408" y="2459772"/>
            <a:ext cx="6027185" cy="144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714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</a:t>
            </a:r>
            <a:r>
              <a:rPr lang="ko-KR" altLang="en-US" dirty="0" smtClean="0"/>
              <a:t>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61203" y="2487249"/>
            <a:ext cx="6421595" cy="373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38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</a:t>
            </a:r>
            <a:r>
              <a:rPr lang="ko-KR" altLang="en-US" dirty="0" smtClean="0"/>
              <a:t>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371777" y="2457141"/>
            <a:ext cx="6400447" cy="411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86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  <a:endParaRPr lang="ko-KR" altLang="en-US" dirty="0" smtClean="0"/>
          </a:p>
          <a:p>
            <a:pPr lvl="1"/>
            <a:r>
              <a:rPr lang="en-US" altLang="ko-KR" dirty="0"/>
              <a:t>(11) [Run] – [Run ‘app’] </a:t>
            </a:r>
            <a:r>
              <a:rPr lang="ko-KR" altLang="en-US" dirty="0"/>
              <a:t>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64253" y="2646968"/>
            <a:ext cx="2615494" cy="232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57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  <a:endParaRPr lang="en-US" altLang="ko-KR" sz="1600" dirty="0" smtClean="0"/>
          </a:p>
          <a:p>
            <a:pPr lvl="1"/>
            <a:r>
              <a:rPr lang="en-US" altLang="ko-KR" dirty="0" smtClean="0"/>
              <a:t>(1) Android Studio </a:t>
            </a:r>
            <a:r>
              <a:rPr lang="ko-KR" altLang="en-US" dirty="0" smtClean="0"/>
              <a:t>실행 </a:t>
            </a:r>
            <a:endParaRPr lang="en-US" altLang="ko-KR" dirty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기존에 사용한 프로젝트 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초기 창 왼쪽의 프로젝트 목록에서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마우스 오른쪽 버튼 클릭하고</a:t>
            </a:r>
            <a:r>
              <a:rPr lang="en-US" altLang="ko-KR" dirty="0" smtClean="0"/>
              <a:t> [Remove Selected from Welcome Screen] </a:t>
            </a:r>
            <a:r>
              <a:rPr lang="ko-KR" altLang="en-US" dirty="0" smtClean="0"/>
              <a:t>선택하여 제거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4620" y="3336884"/>
            <a:ext cx="4854760" cy="3364374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996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ko-KR" altLang="en-US" dirty="0" smtClean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버튼을 눌렀을 때 작동이 일어나도록 코드 작성</a:t>
            </a:r>
          </a:p>
          <a:p>
            <a:pPr lvl="1"/>
            <a:r>
              <a:rPr lang="en-US" altLang="ko-KR" dirty="0"/>
              <a:t>(2) 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ko-KR" altLang="en-US" dirty="0"/>
              <a:t>패키지 이름</a:t>
            </a:r>
            <a:r>
              <a:rPr lang="en-US" altLang="ko-KR" dirty="0"/>
              <a:t>] - 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133479" y="2966274"/>
            <a:ext cx="2877043" cy="227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479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ko-KR" altLang="en-US" dirty="0" smtClean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기본적인 코드 구성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68729" y="2535404"/>
            <a:ext cx="5606543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935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ko-KR" altLang="en-US" dirty="0" smtClean="0"/>
          </a:p>
          <a:p>
            <a:pPr lvl="1"/>
            <a:r>
              <a:rPr lang="en-US" altLang="ko-KR" dirty="0"/>
              <a:t>(4) 3</a:t>
            </a:r>
            <a:r>
              <a:rPr lang="ko-KR" altLang="en-US" dirty="0"/>
              <a:t>행의 </a:t>
            </a:r>
            <a:r>
              <a:rPr lang="en-US" altLang="ko-KR" dirty="0"/>
              <a:t>import </a:t>
            </a:r>
            <a:r>
              <a:rPr lang="ko-KR" altLang="en-US" dirty="0"/>
              <a:t>앞에 작은 </a:t>
            </a:r>
            <a:r>
              <a:rPr lang="en-US" altLang="ko-KR" dirty="0"/>
              <a:t>‘+’ </a:t>
            </a:r>
            <a:r>
              <a:rPr lang="ko-KR" altLang="en-US" dirty="0"/>
              <a:t>아이콘 클릭 </a:t>
            </a:r>
            <a:r>
              <a:rPr lang="en-US" altLang="ko-KR" dirty="0"/>
              <a:t>: </a:t>
            </a:r>
            <a:r>
              <a:rPr lang="ko-KR" altLang="en-US" dirty="0"/>
              <a:t>행 확장</a:t>
            </a:r>
            <a:endParaRPr lang="en-US" altLang="ko-KR" dirty="0"/>
          </a:p>
          <a:p>
            <a:pPr lvl="1"/>
            <a:r>
              <a:rPr lang="en-US" altLang="ko-KR" dirty="0"/>
              <a:t>(5) [ctrl]+[alt]+[o](</a:t>
            </a:r>
            <a:r>
              <a:rPr lang="ko-KR" altLang="en-US" dirty="0"/>
              <a:t>알파벳</a:t>
            </a:r>
            <a:r>
              <a:rPr lang="en-US" altLang="ko-KR" dirty="0"/>
              <a:t> ‘o’) : </a:t>
            </a:r>
            <a:r>
              <a:rPr lang="ko-KR" altLang="en-US" dirty="0"/>
              <a:t>불필요하게 </a:t>
            </a:r>
            <a:r>
              <a:rPr lang="ko-KR" altLang="en-US" dirty="0" err="1"/>
              <a:t>임포트된</a:t>
            </a:r>
            <a:r>
              <a:rPr lang="ko-KR" altLang="en-US" dirty="0"/>
              <a:t> 문장 제거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81360" y="2866346"/>
            <a:ext cx="5381280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47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ko-KR" altLang="en-US" dirty="0" smtClean="0"/>
          </a:p>
          <a:p>
            <a:pPr lvl="1"/>
            <a:r>
              <a:rPr lang="en-US" altLang="ko-KR" dirty="0"/>
              <a:t>(6) Button </a:t>
            </a:r>
            <a:r>
              <a:rPr lang="ko-KR" altLang="en-US" dirty="0"/>
              <a:t>변수 추가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멤버변수 </a:t>
            </a:r>
            <a:r>
              <a:rPr lang="ko-KR" altLang="en-US" dirty="0"/>
              <a:t>위치인 </a:t>
            </a:r>
            <a:r>
              <a:rPr lang="en-US" altLang="ko-KR" dirty="0"/>
              <a:t>@Override </a:t>
            </a:r>
            <a:r>
              <a:rPr lang="ko-KR" altLang="en-US" dirty="0"/>
              <a:t>바로 위에 다음을 입력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81360" y="3328547"/>
            <a:ext cx="5381280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9161" y="2756380"/>
            <a:ext cx="6005678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896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ko-KR" altLang="en-US" dirty="0" smtClean="0"/>
          </a:p>
          <a:p>
            <a:pPr lvl="1"/>
            <a:r>
              <a:rPr lang="en-US" altLang="ko-KR" dirty="0"/>
              <a:t>(7) [Alt]+[Enter] : Button</a:t>
            </a:r>
            <a:r>
              <a:rPr lang="ko-KR" altLang="en-US" dirty="0"/>
              <a:t>과 관련된 클래스가 자동으로  </a:t>
            </a:r>
            <a:r>
              <a:rPr lang="en-US" altLang="ko-KR" dirty="0"/>
              <a:t>import</a:t>
            </a:r>
            <a:r>
              <a:rPr lang="ko-KR" altLang="en-US" dirty="0"/>
              <a:t>문에 추가 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56183" y="2605700"/>
            <a:ext cx="5231633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8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 smtClean="0"/>
              <a:t>(8) activity_main.xml </a:t>
            </a:r>
            <a:r>
              <a:rPr lang="ko-KR" altLang="en-US" dirty="0" smtClean="0"/>
              <a:t>파일에서 만든 객체에 접근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findViewById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</a:p>
          <a:p>
            <a:pPr marL="731837" lvl="2" indent="-285750"/>
            <a:r>
              <a:rPr lang="en-US" altLang="ko-KR" dirty="0" err="1" smtClean="0"/>
              <a:t>setContentView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바로 아래에 다음 코드 추가</a:t>
            </a:r>
            <a:endParaRPr lang="en-US" altLang="ko-KR" dirty="0" smtClean="0"/>
          </a:p>
          <a:p>
            <a:pPr marL="731837" lvl="2" indent="-285750"/>
            <a:endParaRPr lang="en-US" altLang="ko-KR" dirty="0" smtClean="0"/>
          </a:p>
          <a:p>
            <a:pPr marL="731837" lvl="2" indent="-285750"/>
            <a:endParaRPr lang="en-US" altLang="ko-KR" dirty="0"/>
          </a:p>
          <a:p>
            <a:pPr marL="550862" lvl="1" indent="-285750"/>
            <a:endParaRPr lang="en-US" altLang="ko-KR" sz="100" dirty="0" smtClean="0"/>
          </a:p>
          <a:p>
            <a:pPr marL="550862" lvl="1" indent="-285750"/>
            <a:r>
              <a:rPr lang="en-US" altLang="ko-KR" dirty="0" smtClean="0"/>
              <a:t>(</a:t>
            </a:r>
            <a:r>
              <a:rPr lang="en-US" altLang="ko-KR" dirty="0"/>
              <a:t>9) </a:t>
            </a:r>
            <a:r>
              <a:rPr lang="ko-KR" altLang="en-US" dirty="0"/>
              <a:t>이벤트 </a:t>
            </a:r>
            <a:r>
              <a:rPr lang="ko-KR" altLang="en-US" dirty="0" err="1"/>
              <a:t>메소드</a:t>
            </a:r>
            <a:r>
              <a:rPr lang="ko-KR" altLang="en-US" dirty="0"/>
              <a:t> 정의 </a:t>
            </a:r>
          </a:p>
          <a:p>
            <a:pPr marL="731837" lvl="2" indent="-285750"/>
            <a:r>
              <a:rPr lang="ko-KR" altLang="en-US" dirty="0"/>
              <a:t>‘</a:t>
            </a:r>
            <a:r>
              <a:rPr lang="en-US" altLang="ko-KR" dirty="0"/>
              <a:t>button1.setoncl’</a:t>
            </a:r>
            <a:r>
              <a:rPr lang="ko-KR" altLang="en-US" dirty="0"/>
              <a:t>까지만 입력 </a:t>
            </a:r>
            <a:r>
              <a:rPr lang="en-US" altLang="ko-KR" dirty="0"/>
              <a:t>– </a:t>
            </a:r>
            <a:r>
              <a:rPr lang="ko-KR" altLang="en-US" dirty="0"/>
              <a:t>팝업 창 맨 뒤의 ‘</a:t>
            </a:r>
            <a:r>
              <a:rPr lang="en-US" altLang="ko-KR" dirty="0" err="1"/>
              <a:t>setOnClickListener</a:t>
            </a:r>
            <a:r>
              <a:rPr lang="en-US" altLang="ko-KR" dirty="0"/>
              <a:t>( )’ </a:t>
            </a:r>
            <a:r>
              <a:rPr lang="ko-KR" altLang="en-US" dirty="0"/>
              <a:t>선택 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 smtClean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56183" y="4081078"/>
            <a:ext cx="5231633" cy="255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3784" y="2764510"/>
            <a:ext cx="6016432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99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en-US" altLang="ko-KR" dirty="0" err="1"/>
              <a:t>setOnClickListener</a:t>
            </a:r>
            <a:r>
              <a:rPr lang="en-US" altLang="ko-KR" dirty="0"/>
              <a:t>( ) </a:t>
            </a:r>
            <a:r>
              <a:rPr lang="ko-KR" altLang="en-US" dirty="0"/>
              <a:t>괄호 안에 “</a:t>
            </a:r>
            <a:r>
              <a:rPr lang="en-US" altLang="ko-KR" dirty="0"/>
              <a:t>new View” </a:t>
            </a:r>
            <a:r>
              <a:rPr lang="ko-KR" altLang="en-US" dirty="0"/>
              <a:t>입력 </a:t>
            </a:r>
            <a:r>
              <a:rPr lang="en-US" altLang="ko-KR" dirty="0"/>
              <a:t>- </a:t>
            </a:r>
            <a:r>
              <a:rPr lang="en-US" altLang="ko-KR" dirty="0" err="1"/>
              <a:t>OnClickListener</a:t>
            </a:r>
            <a:r>
              <a:rPr lang="en-US" altLang="ko-KR" dirty="0"/>
              <a:t>( )</a:t>
            </a:r>
            <a:r>
              <a:rPr lang="ko-KR" altLang="en-US" dirty="0"/>
              <a:t>선택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(11)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자동 완성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 smtClean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10374" y="4800770"/>
            <a:ext cx="4612784" cy="204571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0449" y="2398169"/>
            <a:ext cx="6317148" cy="1907153"/>
            <a:chOff x="650449" y="2372042"/>
            <a:chExt cx="6317148" cy="19071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3302"/>
            <a:stretch/>
          </p:blipFill>
          <p:spPr>
            <a:xfrm>
              <a:off x="650449" y="4136571"/>
              <a:ext cx="4684291" cy="1426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0584"/>
            <a:stretch/>
          </p:blipFill>
          <p:spPr>
            <a:xfrm>
              <a:off x="2283306" y="2372042"/>
              <a:ext cx="4684291" cy="190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217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버튼 클릭 시 작동하길 원하는 이벤트를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입력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2" name="Picture 1" descr="스크린샷 2019-02-03 오후 8.56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690" y="2429873"/>
            <a:ext cx="4867056" cy="345852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6691" y="4582764"/>
            <a:ext cx="5117850" cy="195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044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2-4 </a:t>
            </a:r>
            <a:r>
              <a:rPr lang="ko-KR" altLang="en-US" dirty="0" smtClean="0"/>
              <a:t>기본적인 애플리케이션 작성하기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실행 및 결과 확인</a:t>
            </a:r>
            <a:endParaRPr lang="en-US" altLang="ko-KR" dirty="0"/>
          </a:p>
          <a:p>
            <a:pPr lvl="1"/>
            <a:r>
              <a:rPr lang="en-US" altLang="ko-KR" dirty="0"/>
              <a:t>(1) [File]-[Save All]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현재까지의 내용 모두 저장</a:t>
            </a:r>
          </a:p>
          <a:p>
            <a:pPr lvl="1"/>
            <a:r>
              <a:rPr lang="en-US" altLang="ko-KR" dirty="0"/>
              <a:t>(2) [Run]-[Run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 </a:t>
            </a:r>
            <a:r>
              <a:rPr lang="en-US" altLang="ko-KR" dirty="0"/>
              <a:t>- </a:t>
            </a:r>
            <a:r>
              <a:rPr lang="ko-KR" altLang="en-US" dirty="0"/>
              <a:t>버튼 클릭</a:t>
            </a:r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7556" y="2952945"/>
            <a:ext cx="2768888" cy="29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29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8652" y="1177503"/>
            <a:ext cx="5886697" cy="528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208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초기 창에서 </a:t>
            </a:r>
            <a:r>
              <a:rPr lang="en-US" altLang="ko-KR" dirty="0" smtClean="0"/>
              <a:t>[Create </a:t>
            </a:r>
            <a:r>
              <a:rPr lang="en-US" altLang="ko-KR" dirty="0"/>
              <a:t>new </a:t>
            </a:r>
            <a:r>
              <a:rPr lang="en-US" altLang="ko-KR" dirty="0" smtClean="0"/>
              <a:t>Project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4620" y="2506814"/>
            <a:ext cx="4854760" cy="2829846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5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애플리케이션의 큰 윤곽과 작성법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314" y="1775010"/>
            <a:ext cx="7051806" cy="386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568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애플리케이션의 큰 윤곽과 작성법</a:t>
            </a:r>
            <a:endParaRPr lang="en-US" altLang="ko-KR" dirty="0" smtClean="0"/>
          </a:p>
          <a:p>
            <a:pPr lvl="1"/>
            <a:r>
              <a:rPr lang="ko-KR" altLang="en-US" dirty="0"/>
              <a:t>코드 응용 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activity_main.xml </a:t>
            </a:r>
            <a:r>
              <a:rPr lang="ko-KR" altLang="en-US" dirty="0"/>
              <a:t>파일에 체크박스를 추가하고 체크박스를 클릭할 때마다 작동하기	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0870" y="2549845"/>
            <a:ext cx="6362260" cy="282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018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0083" y="967804"/>
            <a:ext cx="4743835" cy="581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</p:spTree>
    <p:extLst>
      <p:ext uri="{BB962C8B-B14F-4D97-AF65-F5344CB8AC3E}">
        <p14:creationId xmlns:p14="http://schemas.microsoft.com/office/powerpoint/2010/main" xmlns="" val="39797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프로젝트의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87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프로젝트의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Project Tree</a:t>
            </a:r>
            <a:r>
              <a:rPr lang="ko-KR" altLang="en-US" dirty="0"/>
              <a:t>의 구성 살펴보기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9364" y="1868178"/>
            <a:ext cx="5345272" cy="4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3468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/>
              <a:t>하위에 패키지명의 하위 폴더가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프로젝트를 생성할 때 입력한 패키지 이름과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</a:t>
            </a:r>
            <a:r>
              <a:rPr lang="ko-KR" altLang="en-US" dirty="0"/>
              <a:t>이름 아래에 </a:t>
            </a:r>
            <a:r>
              <a:rPr lang="en-US" altLang="ko-KR" dirty="0"/>
              <a:t>MainActivity.java</a:t>
            </a:r>
            <a:r>
              <a:rPr lang="ko-KR" altLang="en-US" dirty="0"/>
              <a:t>로 메인 </a:t>
            </a:r>
            <a:r>
              <a:rPr lang="en-US" altLang="ko-KR" dirty="0"/>
              <a:t>Java </a:t>
            </a:r>
            <a:r>
              <a:rPr lang="ko-KR" altLang="en-US" dirty="0"/>
              <a:t>소스가 들어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주로 </a:t>
            </a:r>
            <a:r>
              <a:rPr lang="ko-KR" altLang="en-US" dirty="0" err="1"/>
              <a:t>액티비티에서</a:t>
            </a:r>
            <a:r>
              <a:rPr lang="ko-KR" altLang="en-US" dirty="0"/>
              <a:t> 할 일을 프로그래밍</a:t>
            </a:r>
          </a:p>
          <a:p>
            <a:endParaRPr lang="ko-KR" altLang="en-US" dirty="0"/>
          </a:p>
          <a:p>
            <a:r>
              <a:rPr lang="en-US" altLang="ko-KR" dirty="0"/>
              <a:t>java 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3.2</a:t>
            </a:r>
            <a:r>
              <a:rPr lang="ko-KR" altLang="en-US" dirty="0"/>
              <a:t>부터 제공되는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내부적으로 </a:t>
            </a:r>
            <a:r>
              <a:rPr lang="ko-KR" altLang="en-US" dirty="0"/>
              <a:t>사용 </a:t>
            </a:r>
          </a:p>
        </p:txBody>
      </p:sp>
    </p:spTree>
    <p:extLst>
      <p:ext uri="{BB962C8B-B14F-4D97-AF65-F5344CB8AC3E}">
        <p14:creationId xmlns:p14="http://schemas.microsoft.com/office/powerpoint/2010/main" xmlns="" val="578614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res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 err="1"/>
              <a:t>앱</a:t>
            </a:r>
            <a:r>
              <a:rPr lang="ko-KR" altLang="en-US" dirty="0"/>
              <a:t> 개발에 사용되는 이미지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문자열 등이 들어가는 폴더</a:t>
            </a:r>
          </a:p>
          <a:p>
            <a:pPr lvl="1"/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이미지 파일 저장</a:t>
            </a:r>
          </a:p>
          <a:p>
            <a:pPr lvl="1"/>
            <a:r>
              <a:rPr lang="en-US" altLang="ko-KR" dirty="0"/>
              <a:t>layout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을 구성하는 </a:t>
            </a:r>
            <a:r>
              <a:rPr lang="en-US" altLang="ko-KR" dirty="0"/>
              <a:t>xml </a:t>
            </a:r>
            <a:r>
              <a:rPr lang="ko-KR" altLang="en-US" dirty="0"/>
              <a:t>파일을 넣으면 됨</a:t>
            </a:r>
          </a:p>
          <a:p>
            <a:pPr lvl="1"/>
            <a:r>
              <a:rPr lang="en-US" altLang="ko-KR" dirty="0"/>
              <a:t>values 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문자열을 저장하는 </a:t>
            </a:r>
            <a:r>
              <a:rPr lang="en-US" altLang="ko-KR" dirty="0" smtClean="0"/>
              <a:t>string.xml, </a:t>
            </a:r>
            <a:r>
              <a:rPr lang="ko-KR" altLang="en-US" dirty="0"/>
              <a:t>색상표를 저장하는 </a:t>
            </a:r>
            <a:r>
              <a:rPr lang="en-US" altLang="ko-KR" dirty="0"/>
              <a:t>colors.xml, </a:t>
            </a:r>
            <a:r>
              <a:rPr lang="ko-KR" altLang="en-US" dirty="0" smtClean="0"/>
              <a:t>스타일을 저장하는 </a:t>
            </a:r>
            <a:r>
              <a:rPr lang="en-US" altLang="ko-KR" dirty="0"/>
              <a:t>themes.xml </a:t>
            </a:r>
            <a:r>
              <a:rPr lang="ko-KR" altLang="en-US" dirty="0"/>
              <a:t>등이 들어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1"/>
            <a:r>
              <a:rPr lang="en-US" altLang="ko-KR" dirty="0"/>
              <a:t>menu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파일이 저장되어 있음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res(generated)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3.5</a:t>
            </a:r>
            <a:r>
              <a:rPr lang="ko-KR" altLang="en-US" dirty="0"/>
              <a:t>부터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내부적으로 </a:t>
            </a:r>
            <a:r>
              <a:rPr lang="ko-KR" altLang="en-US" dirty="0"/>
              <a:t>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042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manifests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AndroidManifest.xml </a:t>
            </a:r>
            <a:r>
              <a:rPr lang="ko-KR" altLang="en-US" dirty="0"/>
              <a:t>파일이 들어 있음</a:t>
            </a:r>
          </a:p>
          <a:p>
            <a:pPr lvl="1"/>
            <a:r>
              <a:rPr lang="ko-KR" altLang="en-US" dirty="0" err="1"/>
              <a:t>앱의</a:t>
            </a:r>
            <a:r>
              <a:rPr lang="ko-KR" altLang="en-US" dirty="0"/>
              <a:t> 여러 가지 정보를 담고 있음</a:t>
            </a:r>
          </a:p>
          <a:p>
            <a:endParaRPr lang="ko-KR" altLang="en-US" dirty="0"/>
          </a:p>
          <a:p>
            <a:r>
              <a:rPr lang="en-US" altLang="ko-KR" dirty="0" err="1"/>
              <a:t>Gradle</a:t>
            </a:r>
            <a:r>
              <a:rPr lang="en-US" altLang="ko-KR" dirty="0"/>
              <a:t> Scripts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 err="1"/>
              <a:t>build.gradle</a:t>
            </a:r>
            <a:r>
              <a:rPr lang="en-US" altLang="ko-KR" dirty="0"/>
              <a:t> (Module: app) : </a:t>
            </a:r>
            <a:r>
              <a:rPr lang="ko-KR" altLang="en-US" dirty="0" err="1"/>
              <a:t>빌드</a:t>
            </a:r>
            <a:r>
              <a:rPr lang="ko-KR" altLang="en-US" dirty="0"/>
              <a:t> 스크립트 핵심 파일</a:t>
            </a:r>
          </a:p>
          <a:p>
            <a:pPr lvl="1"/>
            <a:r>
              <a:rPr lang="en-US" altLang="ko-KR" dirty="0" err="1"/>
              <a:t>local.properties</a:t>
            </a:r>
            <a:r>
              <a:rPr lang="en-US" altLang="ko-KR" dirty="0"/>
              <a:t> : </a:t>
            </a:r>
            <a:r>
              <a:rPr lang="ko-KR" altLang="en-US" dirty="0" err="1"/>
              <a:t>컴파일되는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경로가 들어 있음</a:t>
            </a:r>
          </a:p>
          <a:p>
            <a:pPr lvl="1"/>
            <a:r>
              <a:rPr lang="en-US" altLang="ko-KR" dirty="0" err="1"/>
              <a:t>gradle.properties</a:t>
            </a:r>
            <a:r>
              <a:rPr lang="en-US" altLang="ko-KR" dirty="0"/>
              <a:t>: JVM </a:t>
            </a:r>
            <a:r>
              <a:rPr lang="ko-KR" altLang="en-US" dirty="0"/>
              <a:t>관련 메모리가 설정되어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5542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4) </a:t>
            </a:r>
            <a:r>
              <a:rPr lang="en-US" altLang="ko-KR" dirty="0" smtClean="0"/>
              <a:t>[Select a Project Template]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/>
              <a:t>생성할 프로젝트 종류 선택</a:t>
            </a:r>
            <a:endParaRPr lang="en-US" altLang="ko-KR" dirty="0"/>
          </a:p>
          <a:p>
            <a:pPr lvl="2"/>
            <a:r>
              <a:rPr lang="en-US" altLang="ko-KR" dirty="0"/>
              <a:t>[Phone and Tablet] – ‘Empty Activity’ </a:t>
            </a:r>
            <a:r>
              <a:rPr lang="ko-KR" altLang="en-US" dirty="0" smtClean="0"/>
              <a:t>선택하고 </a:t>
            </a:r>
            <a:r>
              <a:rPr lang="en-US" altLang="ko-KR" dirty="0" smtClean="0"/>
              <a:t>&lt;</a:t>
            </a:r>
            <a:r>
              <a:rPr lang="en-US" altLang="ko-KR" dirty="0"/>
              <a:t>Next&gt;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4683" y="2804867"/>
            <a:ext cx="4854632" cy="3766525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06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첫 응용 프로그램 작성하기</a:t>
            </a:r>
            <a:endParaRPr lang="en-US" altLang="ko-KR" dirty="0" smtClean="0"/>
          </a:p>
          <a:p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5) [Configure your project] : </a:t>
            </a:r>
            <a:r>
              <a:rPr lang="ko-KR" altLang="en-US" dirty="0"/>
              <a:t>프로젝트에 대한 정보를 입력하거나 선택</a:t>
            </a:r>
          </a:p>
          <a:p>
            <a:pPr lvl="2"/>
            <a:r>
              <a:rPr lang="en-US" altLang="ko-KR" dirty="0"/>
              <a:t>Name – </a:t>
            </a:r>
            <a:r>
              <a:rPr lang="ko-KR" altLang="en-US" dirty="0"/>
              <a:t>프로젝트 이름</a:t>
            </a:r>
            <a:r>
              <a:rPr lang="en-US" altLang="ko-KR" dirty="0"/>
              <a:t>, </a:t>
            </a:r>
            <a:r>
              <a:rPr lang="ko-KR" altLang="en-US" dirty="0"/>
              <a:t>대문자로 시작하는 것이 좋다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Package name – </a:t>
            </a:r>
            <a:r>
              <a:rPr lang="ko-KR" altLang="en-US" dirty="0"/>
              <a:t>도메인 이름과 애플리케이션 이름을 이어서 만듦</a:t>
            </a:r>
          </a:p>
          <a:p>
            <a:pPr lvl="2"/>
            <a:r>
              <a:rPr lang="en-US" altLang="ko-KR" dirty="0"/>
              <a:t>Save location – </a:t>
            </a:r>
            <a:r>
              <a:rPr lang="ko-KR" altLang="en-US" dirty="0"/>
              <a:t>프로젝트가 저장될 폴더를 지정</a:t>
            </a:r>
            <a:r>
              <a:rPr lang="en-US" altLang="ko-KR" dirty="0"/>
              <a:t>(</a:t>
            </a:r>
            <a:r>
              <a:rPr lang="ko-KR" altLang="en-US" dirty="0"/>
              <a:t>한글은 </a:t>
            </a:r>
            <a:r>
              <a:rPr lang="ko-KR" altLang="en-US" dirty="0" smtClean="0"/>
              <a:t>안 됨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Language – </a:t>
            </a:r>
            <a:r>
              <a:rPr lang="ko-KR" altLang="en-US" dirty="0"/>
              <a:t>사용할 언어</a:t>
            </a:r>
          </a:p>
          <a:p>
            <a:pPr lvl="2"/>
            <a:r>
              <a:rPr lang="en-US" altLang="ko-KR" dirty="0"/>
              <a:t>Minimum </a:t>
            </a:r>
            <a:r>
              <a:rPr lang="en-US" altLang="ko-KR" dirty="0" smtClean="0"/>
              <a:t>SDK </a:t>
            </a:r>
            <a:br>
              <a:rPr lang="en-US" altLang="ko-KR" dirty="0" smtClean="0"/>
            </a:br>
            <a:r>
              <a:rPr lang="en-US" altLang="ko-KR" dirty="0" smtClean="0"/>
              <a:t>– </a:t>
            </a:r>
            <a:r>
              <a:rPr lang="ko-KR" altLang="en-US" dirty="0" err="1"/>
              <a:t>앱이</a:t>
            </a:r>
            <a:r>
              <a:rPr lang="ko-KR" altLang="en-US" dirty="0"/>
              <a:t> 작동하는 최하 버전 </a:t>
            </a:r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124" y="3355591"/>
            <a:ext cx="5340095" cy="3518529"/>
          </a:xfrm>
          <a:prstGeom prst="rect">
            <a:avLst/>
          </a:prstGeom>
        </p:spPr>
      </p:pic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처음 만드는 </a:t>
            </a:r>
            <a:r>
              <a:rPr lang="en-US" altLang="ko-KR" dirty="0" smtClean="0"/>
              <a:t>Hello Android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27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10043</TotalTime>
  <Words>2632</Words>
  <Application>Microsoft Office PowerPoint</Application>
  <PresentationFormat>화면 슬라이드 쇼(4:3)</PresentationFormat>
  <Paragraphs>394</Paragraphs>
  <Slides>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Office 테마</vt:lpstr>
      <vt:lpstr>슬라이드 1</vt:lpstr>
      <vt:lpstr>슬라이드 2</vt:lpstr>
      <vt:lpstr>슬라이드 3</vt:lpstr>
      <vt:lpstr>슬라이드 4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슬라이드 24</vt:lpstr>
      <vt:lpstr>1. AVD의 명칭</vt:lpstr>
      <vt:lpstr>1. AVD의 명칭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슬라이드 36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슬라이드 73</vt:lpstr>
      <vt:lpstr>1 BaseApp 프로젝트의 구성</vt:lpstr>
      <vt:lpstr>2 프로젝트에서 사용되는 폴더 및 파일의 용도</vt:lpstr>
      <vt:lpstr>2 프로젝트에서 사용되는 폴더 및 파일의 용도</vt:lpstr>
      <vt:lpstr>2 프로젝트에서 사용되는 폴더 및 파일의 용도</vt:lpstr>
      <vt:lpstr>슬라이드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568</cp:revision>
  <dcterms:created xsi:type="dcterms:W3CDTF">2007-11-27T23:54:21Z</dcterms:created>
  <dcterms:modified xsi:type="dcterms:W3CDTF">2022-01-26T00:00:44Z</dcterms:modified>
</cp:coreProperties>
</file>